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 id="258" r:id="rId3"/>
    <p:sldId id="261" r:id="rId4"/>
    <p:sldId id="262" r:id="rId5"/>
    <p:sldId id="263" r:id="rId6"/>
    <p:sldId id="264" r:id="rId7"/>
    <p:sldId id="265" r:id="rId8"/>
    <p:sldId id="273" r:id="rId9"/>
    <p:sldId id="274" r:id="rId10"/>
    <p:sldId id="266" r:id="rId11"/>
    <p:sldId id="270" r:id="rId12"/>
    <p:sldId id="271" r:id="rId13"/>
    <p:sldId id="272" r:id="rId14"/>
    <p:sldId id="275" r:id="rId15"/>
    <p:sldId id="27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7009BA-D7A8-A234-EB1E-60E8EDE31536}" v="852" dt="2024-04-19T00:17:09.683"/>
    <p1510:client id="{BB0D2690-B1C9-1887-E252-7534EED2B11D}" v="389" dt="2024-04-19T18:28:42.0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4/19/2024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4/19/2024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4/19/2024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4/19/2024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F9CBE3F-79A8-4F8F-88D9-DAD03D0D2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11C67433-5014-A6DB-8249-D431AF2C0EB9}"/>
              </a:ext>
            </a:extLst>
          </p:cNvPr>
          <p:cNvSpPr>
            <a:spLocks noGrp="1"/>
          </p:cNvSpPr>
          <p:nvPr>
            <p:ph type="ctrTitle"/>
          </p:nvPr>
        </p:nvSpPr>
        <p:spPr>
          <a:xfrm>
            <a:off x="1336679" y="570788"/>
            <a:ext cx="9278369" cy="2357831"/>
          </a:xfrm>
        </p:spPr>
        <p:txBody>
          <a:bodyPr vert="horz" lIns="91440" tIns="45720" rIns="91440" bIns="45720" rtlCol="0" anchor="b">
            <a:noAutofit/>
          </a:bodyPr>
          <a:lstStyle/>
          <a:p>
            <a:pPr algn="l"/>
            <a:br>
              <a:rPr lang="en-US" sz="3200">
                <a:ea typeface="+mj-lt"/>
                <a:cs typeface="+mj-lt"/>
              </a:rPr>
            </a:br>
            <a:br>
              <a:rPr lang="en-US" sz="3200">
                <a:ea typeface="+mj-lt"/>
                <a:cs typeface="+mj-lt"/>
              </a:rPr>
            </a:br>
            <a:r>
              <a:rPr lang="en-US" sz="3200">
                <a:solidFill>
                  <a:srgbClr val="FFFFFF"/>
                </a:solidFill>
                <a:ea typeface="+mj-lt"/>
                <a:cs typeface="+mj-lt"/>
              </a:rPr>
              <a:t>Group: 10</a:t>
            </a:r>
            <a:br>
              <a:rPr lang="en-US" sz="3200">
                <a:ea typeface="+mj-lt"/>
                <a:cs typeface="+mj-lt"/>
              </a:rPr>
            </a:br>
            <a:r>
              <a:rPr lang="en-US" sz="3200">
                <a:solidFill>
                  <a:srgbClr val="FFFFFF"/>
                </a:solidFill>
                <a:ea typeface="+mj-lt"/>
                <a:cs typeface="+mj-lt"/>
              </a:rPr>
              <a:t>Section: A</a:t>
            </a:r>
            <a:br>
              <a:rPr lang="en-US" sz="3200">
                <a:ea typeface="+mj-lt"/>
                <a:cs typeface="+mj-lt"/>
              </a:rPr>
            </a:br>
            <a:r>
              <a:rPr lang="en-US" sz="3200">
                <a:solidFill>
                  <a:srgbClr val="FFFFFF"/>
                </a:solidFill>
                <a:ea typeface="+mj-lt"/>
                <a:cs typeface="+mj-lt"/>
              </a:rPr>
              <a:t>Project: Prediction of Loan Default (Status) using Home Equity Credit Data from the US </a:t>
            </a:r>
            <a:endParaRPr lang="en-US" sz="3200"/>
          </a:p>
          <a:p>
            <a:endParaRPr lang="en-US" sz="3200">
              <a:solidFill>
                <a:srgbClr val="FFFFFF"/>
              </a:solidFill>
            </a:endParaRPr>
          </a:p>
        </p:txBody>
      </p:sp>
      <p:sp>
        <p:nvSpPr>
          <p:cNvPr id="10"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1869" y="2383077"/>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12"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24364" y="2265467"/>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24834" y="253720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sp>
        <p:nvSpPr>
          <p:cNvPr id="16"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4053" y="2832967"/>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
        <p:nvSpPr>
          <p:cNvPr id="18"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72266" y="28039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2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3405" y="324249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cxnSp>
        <p:nvCxnSpPr>
          <p:cNvPr id="22" name="Straight Connector 21">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831729"/>
            <a:ext cx="12188952"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3" name="Picture 2" descr="A screenshot of a computer&#10;Pavan Kal">
            <a:extLst>
              <a:ext uri="{FF2B5EF4-FFF2-40B4-BE49-F238E27FC236}">
                <a16:creationId xmlns:a16="http://schemas.microsoft.com/office/drawing/2014/main" id="{4D430B68-7ED1-3540-B762-DACA7D848BBE}"/>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1704546" y="3060356"/>
            <a:ext cx="1856260" cy="1856260"/>
          </a:xfrm>
          <a:prstGeom prst="rect">
            <a:avLst/>
          </a:prstGeom>
        </p:spPr>
      </p:pic>
      <p:sp>
        <p:nvSpPr>
          <p:cNvPr id="4" name="TextBox 3">
            <a:extLst>
              <a:ext uri="{FF2B5EF4-FFF2-40B4-BE49-F238E27FC236}">
                <a16:creationId xmlns:a16="http://schemas.microsoft.com/office/drawing/2014/main" id="{13C234ED-A41E-C607-C273-360E1B58B8EA}"/>
              </a:ext>
            </a:extLst>
          </p:cNvPr>
          <p:cNvSpPr txBox="1"/>
          <p:nvPr/>
        </p:nvSpPr>
        <p:spPr>
          <a:xfrm>
            <a:off x="1455351" y="5093729"/>
            <a:ext cx="284205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latin typeface="Aptos Display"/>
              </a:rPr>
              <a:t>Pavan Kalyan </a:t>
            </a:r>
            <a:r>
              <a:rPr lang="en-US" err="1">
                <a:solidFill>
                  <a:schemeClr val="bg1"/>
                </a:solidFill>
                <a:latin typeface="Aptos Display"/>
              </a:rPr>
              <a:t>Lingineni</a:t>
            </a:r>
            <a:br>
              <a:rPr lang="en-US">
                <a:solidFill>
                  <a:schemeClr val="bg1"/>
                </a:solidFill>
                <a:latin typeface="Aptos Display"/>
              </a:rPr>
            </a:br>
            <a:r>
              <a:rPr lang="en-US">
                <a:solidFill>
                  <a:schemeClr val="bg1"/>
                </a:solidFill>
                <a:latin typeface="Aptos Display"/>
              </a:rPr>
              <a:t>CWID: 20007180</a:t>
            </a:r>
          </a:p>
        </p:txBody>
      </p:sp>
      <p:pic>
        <p:nvPicPr>
          <p:cNvPr id="5" name="Picture 4" descr="A person in a red shirt&#10;&#10;Description automatically generated">
            <a:extLst>
              <a:ext uri="{FF2B5EF4-FFF2-40B4-BE49-F238E27FC236}">
                <a16:creationId xmlns:a16="http://schemas.microsoft.com/office/drawing/2014/main" id="{992E23BE-43A5-70A2-084F-034C3C847948}"/>
              </a:ext>
            </a:extLst>
          </p:cNvPr>
          <p:cNvPicPr>
            <a:picLocks noChangeAspect="1"/>
          </p:cNvPicPr>
          <p:nvPr/>
        </p:nvPicPr>
        <p:blipFill>
          <a:blip r:embed="rId3"/>
          <a:stretch>
            <a:fillRect/>
          </a:stretch>
        </p:blipFill>
        <p:spPr>
          <a:xfrm>
            <a:off x="4729162" y="3062287"/>
            <a:ext cx="1947863" cy="1852614"/>
          </a:xfrm>
          <a:prstGeom prst="rect">
            <a:avLst/>
          </a:prstGeom>
        </p:spPr>
      </p:pic>
      <p:sp>
        <p:nvSpPr>
          <p:cNvPr id="6" name="TextBox 5">
            <a:extLst>
              <a:ext uri="{FF2B5EF4-FFF2-40B4-BE49-F238E27FC236}">
                <a16:creationId xmlns:a16="http://schemas.microsoft.com/office/drawing/2014/main" id="{0F3960A6-D589-6342-5950-224C506FE30B}"/>
              </a:ext>
            </a:extLst>
          </p:cNvPr>
          <p:cNvSpPr txBox="1"/>
          <p:nvPr/>
        </p:nvSpPr>
        <p:spPr>
          <a:xfrm>
            <a:off x="4729759" y="5078015"/>
            <a:ext cx="2250279" cy="646331"/>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Shubham Atre</a:t>
            </a:r>
          </a:p>
          <a:p>
            <a:r>
              <a:rPr lang="en-US">
                <a:solidFill>
                  <a:schemeClr val="bg1"/>
                </a:solidFill>
              </a:rPr>
              <a:t>CWID: 20023081</a:t>
            </a:r>
          </a:p>
        </p:txBody>
      </p:sp>
      <p:pic>
        <p:nvPicPr>
          <p:cNvPr id="7" name="Picture 6" descr="A person smiling for the camera&#10;&#10;Description automatically generated">
            <a:extLst>
              <a:ext uri="{FF2B5EF4-FFF2-40B4-BE49-F238E27FC236}">
                <a16:creationId xmlns:a16="http://schemas.microsoft.com/office/drawing/2014/main" id="{3546AE25-5BD7-1DD8-F0E4-BA12E5807849}"/>
              </a:ext>
            </a:extLst>
          </p:cNvPr>
          <p:cNvPicPr>
            <a:picLocks noChangeAspect="1"/>
          </p:cNvPicPr>
          <p:nvPr/>
        </p:nvPicPr>
        <p:blipFill>
          <a:blip r:embed="rId4"/>
          <a:stretch>
            <a:fillRect/>
          </a:stretch>
        </p:blipFill>
        <p:spPr>
          <a:xfrm>
            <a:off x="7908131" y="3062287"/>
            <a:ext cx="1876425" cy="1840706"/>
          </a:xfrm>
          <a:prstGeom prst="rect">
            <a:avLst/>
          </a:prstGeom>
        </p:spPr>
      </p:pic>
      <p:sp>
        <p:nvSpPr>
          <p:cNvPr id="9" name="TextBox 8">
            <a:extLst>
              <a:ext uri="{FF2B5EF4-FFF2-40B4-BE49-F238E27FC236}">
                <a16:creationId xmlns:a16="http://schemas.microsoft.com/office/drawing/2014/main" id="{62F173DC-F200-55CE-3034-47213F9E469E}"/>
              </a:ext>
            </a:extLst>
          </p:cNvPr>
          <p:cNvSpPr txBox="1"/>
          <p:nvPr/>
        </p:nvSpPr>
        <p:spPr>
          <a:xfrm>
            <a:off x="7873009" y="5089921"/>
            <a:ext cx="2250279" cy="646331"/>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Sharv Kulkarni</a:t>
            </a:r>
          </a:p>
          <a:p>
            <a:r>
              <a:rPr lang="en-US">
                <a:solidFill>
                  <a:schemeClr val="bg1"/>
                </a:solidFill>
              </a:rPr>
              <a:t>CWID: 20025510</a:t>
            </a:r>
          </a:p>
        </p:txBody>
      </p:sp>
    </p:spTree>
    <p:extLst>
      <p:ext uri="{BB962C8B-B14F-4D97-AF65-F5344CB8AC3E}">
        <p14:creationId xmlns:p14="http://schemas.microsoft.com/office/powerpoint/2010/main" val="33617804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5CE1829B-E0C8-D5B9-6DEC-F706C7C55BB2}"/>
              </a:ext>
            </a:extLst>
          </p:cNvPr>
          <p:cNvPicPr>
            <a:picLocks noChangeAspect="1"/>
          </p:cNvPicPr>
          <p:nvPr/>
        </p:nvPicPr>
        <p:blipFill>
          <a:blip r:embed="rId2"/>
          <a:stretch>
            <a:fillRect/>
          </a:stretch>
        </p:blipFill>
        <p:spPr>
          <a:xfrm>
            <a:off x="643467" y="770889"/>
            <a:ext cx="10905066" cy="5316220"/>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6CFA3B0-F02F-D5FB-4FB6-8A48415C0272}"/>
              </a:ext>
            </a:extLst>
          </p:cNvPr>
          <p:cNvSpPr txBox="1"/>
          <p:nvPr/>
        </p:nvSpPr>
        <p:spPr>
          <a:xfrm>
            <a:off x="3418703" y="205946"/>
            <a:ext cx="455826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t>             </a:t>
            </a:r>
            <a:r>
              <a:rPr lang="en-US" sz="2400" u="sng"/>
              <a:t>K – Nearest Neighbors</a:t>
            </a:r>
          </a:p>
        </p:txBody>
      </p:sp>
    </p:spTree>
    <p:extLst>
      <p:ext uri="{BB962C8B-B14F-4D97-AF65-F5344CB8AC3E}">
        <p14:creationId xmlns:p14="http://schemas.microsoft.com/office/powerpoint/2010/main" val="1064692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C7730A16-801B-8136-9E2C-E67B73B78C0B}"/>
              </a:ext>
            </a:extLst>
          </p:cNvPr>
          <p:cNvPicPr>
            <a:picLocks noChangeAspect="1"/>
          </p:cNvPicPr>
          <p:nvPr/>
        </p:nvPicPr>
        <p:blipFill>
          <a:blip r:embed="rId2"/>
          <a:stretch>
            <a:fillRect/>
          </a:stretch>
        </p:blipFill>
        <p:spPr>
          <a:xfrm>
            <a:off x="840277" y="643467"/>
            <a:ext cx="10511446" cy="5571065"/>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A2EDB19-0BC6-BC00-3ECF-B319110766E8}"/>
              </a:ext>
            </a:extLst>
          </p:cNvPr>
          <p:cNvSpPr txBox="1"/>
          <p:nvPr/>
        </p:nvSpPr>
        <p:spPr>
          <a:xfrm>
            <a:off x="4125783" y="185351"/>
            <a:ext cx="5231027"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u="sng"/>
              <a:t>Artificial Neural Network</a:t>
            </a:r>
          </a:p>
        </p:txBody>
      </p:sp>
    </p:spTree>
    <p:extLst>
      <p:ext uri="{BB962C8B-B14F-4D97-AF65-F5344CB8AC3E}">
        <p14:creationId xmlns:p14="http://schemas.microsoft.com/office/powerpoint/2010/main" val="3058410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4D81CDC3-1B9F-D74B-FB98-3FBCFB08D2AA}"/>
              </a:ext>
            </a:extLst>
          </p:cNvPr>
          <p:cNvPicPr>
            <a:picLocks noChangeAspect="1"/>
          </p:cNvPicPr>
          <p:nvPr/>
        </p:nvPicPr>
        <p:blipFill>
          <a:blip r:embed="rId2"/>
          <a:stretch>
            <a:fillRect/>
          </a:stretch>
        </p:blipFill>
        <p:spPr>
          <a:xfrm>
            <a:off x="660814" y="643467"/>
            <a:ext cx="10870371" cy="5571065"/>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A5D5701-944D-7F33-F453-A2E22FAF1F86}"/>
              </a:ext>
            </a:extLst>
          </p:cNvPr>
          <p:cNvSpPr txBox="1"/>
          <p:nvPr/>
        </p:nvSpPr>
        <p:spPr>
          <a:xfrm>
            <a:off x="2663568" y="205945"/>
            <a:ext cx="494270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t>                        </a:t>
            </a:r>
            <a:r>
              <a:rPr lang="en-US" sz="2400" u="sng"/>
              <a:t>Support Vector Machine</a:t>
            </a:r>
          </a:p>
        </p:txBody>
      </p:sp>
    </p:spTree>
    <p:extLst>
      <p:ext uri="{BB962C8B-B14F-4D97-AF65-F5344CB8AC3E}">
        <p14:creationId xmlns:p14="http://schemas.microsoft.com/office/powerpoint/2010/main" val="40607100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EE49F4ED-5C48-51A4-0682-95CA4BD4E3E8}"/>
              </a:ext>
            </a:extLst>
          </p:cNvPr>
          <p:cNvPicPr>
            <a:picLocks noChangeAspect="1"/>
          </p:cNvPicPr>
          <p:nvPr/>
        </p:nvPicPr>
        <p:blipFill>
          <a:blip r:embed="rId2"/>
          <a:stretch>
            <a:fillRect/>
          </a:stretch>
        </p:blipFill>
        <p:spPr>
          <a:xfrm>
            <a:off x="643467" y="689101"/>
            <a:ext cx="10905066" cy="5479796"/>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05A3D85-A36C-04B1-6A97-CC317F27FE43}"/>
              </a:ext>
            </a:extLst>
          </p:cNvPr>
          <p:cNvSpPr txBox="1"/>
          <p:nvPr/>
        </p:nvSpPr>
        <p:spPr>
          <a:xfrm>
            <a:off x="4187568" y="226540"/>
            <a:ext cx="466810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u="sng"/>
              <a:t>CART Methodology</a:t>
            </a:r>
          </a:p>
        </p:txBody>
      </p:sp>
    </p:spTree>
    <p:extLst>
      <p:ext uri="{BB962C8B-B14F-4D97-AF65-F5344CB8AC3E}">
        <p14:creationId xmlns:p14="http://schemas.microsoft.com/office/powerpoint/2010/main" val="897005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924298-4D8E-2595-DD63-A2F7D6FE5528}"/>
              </a:ext>
            </a:extLst>
          </p:cNvPr>
          <p:cNvSpPr>
            <a:spLocks noGrp="1"/>
          </p:cNvSpPr>
          <p:nvPr>
            <p:ph type="title"/>
          </p:nvPr>
        </p:nvSpPr>
        <p:spPr>
          <a:xfrm>
            <a:off x="686834" y="1153572"/>
            <a:ext cx="3200400" cy="4461163"/>
          </a:xfrm>
        </p:spPr>
        <p:txBody>
          <a:bodyPr>
            <a:normAutofit/>
          </a:bodyPr>
          <a:lstStyle/>
          <a:p>
            <a:r>
              <a:rPr lang="en-US">
                <a:solidFill>
                  <a:srgbClr val="FFFFFF"/>
                </a:solidFill>
                <a:ea typeface="+mj-lt"/>
                <a:cs typeface="+mj-lt"/>
              </a:rPr>
              <a:t>Model comparison &amp; Conclusion</a:t>
            </a:r>
            <a:endParaRPr lang="en-US">
              <a:solidFill>
                <a:srgbClr val="FFFFFF"/>
              </a:solidFill>
            </a:endParaRPr>
          </a:p>
          <a:p>
            <a:endParaRPr lang="en-US">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0DED12F-A4CB-BCB7-608F-4F6BE8B5D7D5}"/>
              </a:ext>
            </a:extLst>
          </p:cNvPr>
          <p:cNvSpPr>
            <a:spLocks noGrp="1"/>
          </p:cNvSpPr>
          <p:nvPr>
            <p:ph idx="1"/>
          </p:nvPr>
        </p:nvSpPr>
        <p:spPr>
          <a:xfrm>
            <a:off x="4447308" y="591344"/>
            <a:ext cx="6906491" cy="5585619"/>
          </a:xfrm>
        </p:spPr>
        <p:txBody>
          <a:bodyPr anchor="ctr">
            <a:normAutofit/>
          </a:bodyPr>
          <a:lstStyle/>
          <a:p>
            <a:r>
              <a:rPr lang="en-US" dirty="0"/>
              <a:t>We evaluated 6 classification models using accuracy and F-1 score and found that all the models performed decently in the accuracy range of 78.29% - 89.87%.</a:t>
            </a:r>
          </a:p>
          <a:p>
            <a:r>
              <a:rPr lang="en-US" dirty="0"/>
              <a:t>Top performing model was Random Forest with accuracy equal to 89.87% and F-1 score equal to 0.84.</a:t>
            </a:r>
          </a:p>
        </p:txBody>
      </p:sp>
    </p:spTree>
    <p:extLst>
      <p:ext uri="{BB962C8B-B14F-4D97-AF65-F5344CB8AC3E}">
        <p14:creationId xmlns:p14="http://schemas.microsoft.com/office/powerpoint/2010/main" val="42754533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AFE2DC-AA98-BC55-56C6-928DBDDF17E6}"/>
              </a:ext>
            </a:extLst>
          </p:cNvPr>
          <p:cNvSpPr>
            <a:spLocks noGrp="1"/>
          </p:cNvSpPr>
          <p:nvPr>
            <p:ph type="title"/>
          </p:nvPr>
        </p:nvSpPr>
        <p:spPr>
          <a:xfrm>
            <a:off x="642842" y="508551"/>
            <a:ext cx="3762375" cy="1719072"/>
          </a:xfrm>
        </p:spPr>
        <p:txBody>
          <a:bodyPr anchor="b">
            <a:normAutofit/>
          </a:bodyPr>
          <a:lstStyle/>
          <a:p>
            <a:pPr algn="ctr"/>
            <a:r>
              <a:rPr lang="en-US" dirty="0"/>
              <a:t>Accuracy vs F-1</a:t>
            </a:r>
            <a:endParaRPr lang="en-US"/>
          </a:p>
        </p:txBody>
      </p:sp>
      <p:sp>
        <p:nvSpPr>
          <p:cNvPr id="13"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C88C82EF-4BE1-0743-D98E-6BF7A5A290E1}"/>
              </a:ext>
            </a:extLst>
          </p:cNvPr>
          <p:cNvSpPr>
            <a:spLocks noGrp="1"/>
          </p:cNvSpPr>
          <p:nvPr>
            <p:ph idx="1"/>
          </p:nvPr>
        </p:nvSpPr>
        <p:spPr>
          <a:xfrm>
            <a:off x="630936" y="2807208"/>
            <a:ext cx="3429000" cy="3410712"/>
          </a:xfrm>
        </p:spPr>
        <p:txBody>
          <a:bodyPr anchor="t">
            <a:normAutofit lnSpcReduction="10000"/>
          </a:bodyPr>
          <a:lstStyle/>
          <a:p>
            <a:pPr algn="ctr"/>
            <a:r>
              <a:rPr lang="en-US" dirty="0">
                <a:ea typeface="+mn-lt"/>
                <a:cs typeface="+mn-lt"/>
              </a:rPr>
              <a:t>By visualizing these accuracies/F-1 scores on the line graph, we can easily compare their relative performance and identify the top performers.</a:t>
            </a:r>
            <a:endParaRPr lang="en-US" sz="2200" dirty="0"/>
          </a:p>
        </p:txBody>
      </p:sp>
      <p:pic>
        <p:nvPicPr>
          <p:cNvPr id="4" name="Content Placeholder 3" descr="A graph with red and blue lines&#10;&#10;Description automatically generated">
            <a:extLst>
              <a:ext uri="{FF2B5EF4-FFF2-40B4-BE49-F238E27FC236}">
                <a16:creationId xmlns:a16="http://schemas.microsoft.com/office/drawing/2014/main" id="{004AFB28-01C8-D32E-23B4-6F31DF3BBE75}"/>
              </a:ext>
            </a:extLst>
          </p:cNvPr>
          <p:cNvPicPr>
            <a:picLocks noChangeAspect="1"/>
          </p:cNvPicPr>
          <p:nvPr/>
        </p:nvPicPr>
        <p:blipFill>
          <a:blip r:embed="rId2"/>
          <a:stretch>
            <a:fillRect/>
          </a:stretch>
        </p:blipFill>
        <p:spPr>
          <a:xfrm>
            <a:off x="4654296" y="1366514"/>
            <a:ext cx="6903720" cy="4124972"/>
          </a:xfrm>
          <a:prstGeom prst="rect">
            <a:avLst/>
          </a:prstGeom>
        </p:spPr>
      </p:pic>
    </p:spTree>
    <p:extLst>
      <p:ext uri="{BB962C8B-B14F-4D97-AF65-F5344CB8AC3E}">
        <p14:creationId xmlns:p14="http://schemas.microsoft.com/office/powerpoint/2010/main" val="27331836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F099CD-3325-D296-77B9-FBEC39571F86}"/>
              </a:ext>
            </a:extLst>
          </p:cNvPr>
          <p:cNvSpPr>
            <a:spLocks noGrp="1"/>
          </p:cNvSpPr>
          <p:nvPr>
            <p:ph type="title"/>
          </p:nvPr>
        </p:nvSpPr>
        <p:spPr>
          <a:xfrm>
            <a:off x="686834" y="1153572"/>
            <a:ext cx="3200400" cy="4461163"/>
          </a:xfrm>
        </p:spPr>
        <p:txBody>
          <a:bodyPr>
            <a:normAutofit/>
          </a:bodyPr>
          <a:lstStyle/>
          <a:p>
            <a:r>
              <a:rPr lang="en-US">
                <a:solidFill>
                  <a:srgbClr val="FFFFFF"/>
                </a:solidFill>
              </a:rPr>
              <a:t>Introduction and Problem Statement</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D0490D0-1573-134C-D66B-FEFFBDF4CCFF}"/>
              </a:ext>
            </a:extLst>
          </p:cNvPr>
          <p:cNvSpPr>
            <a:spLocks noGrp="1"/>
          </p:cNvSpPr>
          <p:nvPr>
            <p:ph idx="1"/>
          </p:nvPr>
        </p:nvSpPr>
        <p:spPr>
          <a:xfrm>
            <a:off x="4447308" y="591344"/>
            <a:ext cx="6906491" cy="5585619"/>
          </a:xfrm>
        </p:spPr>
        <p:txBody>
          <a:bodyPr vert="horz" lIns="91440" tIns="45720" rIns="91440" bIns="45720" rtlCol="0" anchor="ctr">
            <a:normAutofit/>
          </a:bodyPr>
          <a:lstStyle/>
          <a:p>
            <a:r>
              <a:rPr lang="en-US" sz="2200">
                <a:ea typeface="+mn-lt"/>
                <a:cs typeface="+mn-lt"/>
              </a:rPr>
              <a:t>Following the 2008 financial crisis, there has been a lot of talk about the issue of credit risk management and several contributory factors of loan default. </a:t>
            </a:r>
            <a:endParaRPr lang="en-US" sz="2200"/>
          </a:p>
          <a:p>
            <a:r>
              <a:rPr lang="en-US" sz="2200">
                <a:ea typeface="+mn-lt"/>
                <a:cs typeface="+mn-lt"/>
              </a:rPr>
              <a:t>It is estimated that banking assets account for about 56 percent of the United States economy. To that end, the magnitude of the risk faced by banks in the event of loan defaults has a negative consequence not only on the US but the entire global economy. </a:t>
            </a:r>
            <a:endParaRPr lang="en-US" sz="2200"/>
          </a:p>
          <a:p>
            <a:r>
              <a:rPr lang="en-US" sz="2200">
                <a:ea typeface="+mn-lt"/>
                <a:cs typeface="+mn-lt"/>
              </a:rPr>
              <a:t>The banking industry look down on machine learning techniques when it comes to loan default and credit prediction. </a:t>
            </a:r>
            <a:endParaRPr lang="en-US" sz="2200"/>
          </a:p>
          <a:p>
            <a:r>
              <a:rPr lang="en-US" sz="2200">
                <a:ea typeface="+mn-lt"/>
                <a:cs typeface="+mn-lt"/>
              </a:rPr>
              <a:t>In this project, we intend to model whether a credit borrower will default on their obligations or not. </a:t>
            </a:r>
            <a:endParaRPr lang="en-US" sz="2200"/>
          </a:p>
          <a:p>
            <a:pPr marL="0" indent="0">
              <a:buNone/>
            </a:pPr>
            <a:endParaRPr lang="en-US" sz="2200"/>
          </a:p>
        </p:txBody>
      </p:sp>
    </p:spTree>
    <p:extLst>
      <p:ext uri="{BB962C8B-B14F-4D97-AF65-F5344CB8AC3E}">
        <p14:creationId xmlns:p14="http://schemas.microsoft.com/office/powerpoint/2010/main" val="3429637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3B5AB8-B538-32E1-365B-62120AF415B2}"/>
              </a:ext>
            </a:extLst>
          </p:cNvPr>
          <p:cNvSpPr>
            <a:spLocks noGrp="1"/>
          </p:cNvSpPr>
          <p:nvPr>
            <p:ph type="title"/>
          </p:nvPr>
        </p:nvSpPr>
        <p:spPr>
          <a:xfrm>
            <a:off x="841248" y="548640"/>
            <a:ext cx="3600860" cy="5431536"/>
          </a:xfrm>
        </p:spPr>
        <p:txBody>
          <a:bodyPr>
            <a:normAutofit/>
          </a:bodyPr>
          <a:lstStyle/>
          <a:p>
            <a:r>
              <a:rPr lang="en-US" sz="5000">
                <a:latin typeface="Arial"/>
                <a:ea typeface="Arial"/>
                <a:cs typeface="Arial"/>
              </a:rPr>
              <a:t>Description of the Dataset</a:t>
            </a:r>
            <a:endParaRPr lang="en-US" sz="500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F53CF9C-AFD5-76CE-0453-2B26F5579190}"/>
              </a:ext>
            </a:extLst>
          </p:cNvPr>
          <p:cNvSpPr>
            <a:spLocks noGrp="1"/>
          </p:cNvSpPr>
          <p:nvPr>
            <p:ph idx="1"/>
          </p:nvPr>
        </p:nvSpPr>
        <p:spPr>
          <a:xfrm>
            <a:off x="5126418" y="552091"/>
            <a:ext cx="6224335" cy="5431536"/>
          </a:xfrm>
        </p:spPr>
        <p:txBody>
          <a:bodyPr vert="horz" lIns="91440" tIns="45720" rIns="91440" bIns="45720" rtlCol="0" anchor="ctr">
            <a:normAutofit/>
          </a:bodyPr>
          <a:lstStyle/>
          <a:p>
            <a:r>
              <a:rPr lang="en-US" sz="1200">
                <a:ea typeface="+mn-lt"/>
                <a:cs typeface="+mn-lt"/>
              </a:rPr>
              <a:t>The data used is a loan level data downloaded from the International Financial Research and Credit Risk Analytics. </a:t>
            </a:r>
            <a:endParaRPr lang="en-US" sz="1200"/>
          </a:p>
          <a:p>
            <a:r>
              <a:rPr lang="en-US" sz="1200">
                <a:ea typeface="+mn-lt"/>
                <a:cs typeface="+mn-lt"/>
              </a:rPr>
              <a:t>The dataset contains characteristics and delinquency information for about 6,000 home equity loans in the United States. The variables contained in the dataset are described as follows: </a:t>
            </a:r>
          </a:p>
          <a:p>
            <a:pPr marL="0" indent="0">
              <a:buNone/>
            </a:pPr>
            <a:r>
              <a:rPr lang="en-US" sz="1200">
                <a:ea typeface="+mn-lt"/>
                <a:cs typeface="+mn-lt"/>
              </a:rPr>
              <a:t>  BAD: 1 = applicant defaulted on loan or seriously delinquent; 0 = applicant paid loan </a:t>
            </a:r>
          </a:p>
          <a:p>
            <a:pPr marL="0" indent="0">
              <a:buNone/>
            </a:pPr>
            <a:r>
              <a:rPr lang="en-US" sz="1200">
                <a:ea typeface="+mn-lt"/>
                <a:cs typeface="+mn-lt"/>
              </a:rPr>
              <a:t>  LOAN: Amount of the loan request </a:t>
            </a:r>
          </a:p>
          <a:p>
            <a:pPr marL="0" indent="0">
              <a:buNone/>
            </a:pPr>
            <a:r>
              <a:rPr lang="en-US" sz="1200">
                <a:ea typeface="+mn-lt"/>
                <a:cs typeface="+mn-lt"/>
              </a:rPr>
              <a:t>  MORTDUE: Amount due on existing mortgage </a:t>
            </a:r>
          </a:p>
          <a:p>
            <a:pPr marL="0" indent="0">
              <a:buNone/>
            </a:pPr>
            <a:r>
              <a:rPr lang="en-US" sz="1200">
                <a:ea typeface="+mn-lt"/>
                <a:cs typeface="+mn-lt"/>
              </a:rPr>
              <a:t>  VALUE: Value of current property REASON: </a:t>
            </a:r>
          </a:p>
          <a:p>
            <a:pPr marL="0" indent="0">
              <a:buNone/>
            </a:pPr>
            <a:r>
              <a:rPr lang="en-US" sz="1200">
                <a:ea typeface="+mn-lt"/>
                <a:cs typeface="+mn-lt"/>
              </a:rPr>
              <a:t>  DebtCon = debt consolidation; </a:t>
            </a:r>
          </a:p>
          <a:p>
            <a:pPr marL="0" indent="0">
              <a:buNone/>
            </a:pPr>
            <a:r>
              <a:rPr lang="en-US" sz="1200">
                <a:ea typeface="+mn-lt"/>
                <a:cs typeface="+mn-lt"/>
              </a:rPr>
              <a:t>  HomeImp = home improvement </a:t>
            </a:r>
          </a:p>
          <a:p>
            <a:pPr marL="0" indent="0">
              <a:buNone/>
            </a:pPr>
            <a:r>
              <a:rPr lang="en-US" sz="1200">
                <a:ea typeface="+mn-lt"/>
                <a:cs typeface="+mn-lt"/>
              </a:rPr>
              <a:t>  JOB: Occupational categories </a:t>
            </a:r>
          </a:p>
          <a:p>
            <a:pPr marL="0" indent="0">
              <a:buNone/>
            </a:pPr>
            <a:r>
              <a:rPr lang="en-US" sz="1200">
                <a:ea typeface="+mn-lt"/>
                <a:cs typeface="+mn-lt"/>
              </a:rPr>
              <a:t>  YOJ: Years at present job </a:t>
            </a:r>
          </a:p>
          <a:p>
            <a:pPr marL="0" indent="0">
              <a:buNone/>
            </a:pPr>
            <a:r>
              <a:rPr lang="en-US" sz="1200">
                <a:ea typeface="+mn-lt"/>
                <a:cs typeface="+mn-lt"/>
              </a:rPr>
              <a:t>  DEROG: Number of major derogatory reports </a:t>
            </a:r>
          </a:p>
          <a:p>
            <a:pPr marL="0" indent="0">
              <a:buNone/>
            </a:pPr>
            <a:r>
              <a:rPr lang="en-US" sz="1200">
                <a:ea typeface="+mn-lt"/>
                <a:cs typeface="+mn-lt"/>
              </a:rPr>
              <a:t>  DELINQ: Number of delinquent credit lines </a:t>
            </a:r>
          </a:p>
          <a:p>
            <a:pPr marL="0" indent="0">
              <a:buNone/>
            </a:pPr>
            <a:r>
              <a:rPr lang="en-US" sz="1200">
                <a:ea typeface="+mn-lt"/>
                <a:cs typeface="+mn-lt"/>
              </a:rPr>
              <a:t>  CLAGE: Age of oldest credit line in months </a:t>
            </a:r>
          </a:p>
          <a:p>
            <a:pPr marL="0" indent="0">
              <a:buNone/>
            </a:pPr>
            <a:r>
              <a:rPr lang="en-US" sz="1200">
                <a:ea typeface="+mn-lt"/>
                <a:cs typeface="+mn-lt"/>
              </a:rPr>
              <a:t>  NINQ: Number of recent credit inquiries CLNO: Number of credit lines </a:t>
            </a:r>
          </a:p>
          <a:p>
            <a:pPr marL="0" indent="0">
              <a:buNone/>
            </a:pPr>
            <a:r>
              <a:rPr lang="en-US" sz="1200">
                <a:ea typeface="+mn-lt"/>
                <a:cs typeface="+mn-lt"/>
              </a:rPr>
              <a:t>  DEBTINC: Debt-to-income ratio</a:t>
            </a:r>
            <a:endParaRPr lang="en-US" sz="1200"/>
          </a:p>
        </p:txBody>
      </p:sp>
    </p:spTree>
    <p:extLst>
      <p:ext uri="{BB962C8B-B14F-4D97-AF65-F5344CB8AC3E}">
        <p14:creationId xmlns:p14="http://schemas.microsoft.com/office/powerpoint/2010/main" val="28166542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2B0718-8C66-CB0C-3436-E823E1EF5017}"/>
              </a:ext>
            </a:extLst>
          </p:cNvPr>
          <p:cNvSpPr>
            <a:spLocks noGrp="1"/>
          </p:cNvSpPr>
          <p:nvPr>
            <p:ph type="title"/>
          </p:nvPr>
        </p:nvSpPr>
        <p:spPr>
          <a:xfrm>
            <a:off x="456228" y="4557559"/>
            <a:ext cx="3871167" cy="1124231"/>
          </a:xfrm>
        </p:spPr>
        <p:txBody>
          <a:bodyPr vert="horz" lIns="91440" tIns="45720" rIns="91440" bIns="45720" rtlCol="0" anchor="b">
            <a:normAutofit fontScale="90000"/>
          </a:bodyPr>
          <a:lstStyle/>
          <a:p>
            <a:r>
              <a:rPr lang="en-US" sz="2000">
                <a:solidFill>
                  <a:srgbClr val="212121"/>
                </a:solidFill>
              </a:rPr>
              <a:t>Correlation heatmap displaying the correlation coefficients between pairs of numerical features in the dataset.</a:t>
            </a:r>
          </a:p>
        </p:txBody>
      </p:sp>
      <p:sp>
        <p:nvSpPr>
          <p:cNvPr id="18"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14668A40-2837-06C8-83C2-596185BAC15D}"/>
              </a:ext>
            </a:extLst>
          </p:cNvPr>
          <p:cNvSpPr txBox="1">
            <a:spLocks/>
          </p:cNvSpPr>
          <p:nvPr/>
        </p:nvSpPr>
        <p:spPr>
          <a:xfrm>
            <a:off x="457601" y="1414824"/>
            <a:ext cx="3871167" cy="1124231"/>
          </a:xfrm>
          <a:prstGeom prst="rect">
            <a:avLst/>
          </a:prstGeom>
        </p:spPr>
        <p:txBody>
          <a:bodyPr vert="horz" lIns="91440" tIns="45720" rIns="91440" bIns="45720" rtlCol="0" anchor="b">
            <a:normAutofit fontScale="975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a:solidFill>
                  <a:srgbClr val="212121"/>
                </a:solidFill>
              </a:rPr>
              <a:t>Exploratory Data Analysis</a:t>
            </a:r>
          </a:p>
        </p:txBody>
      </p:sp>
      <p:pic>
        <p:nvPicPr>
          <p:cNvPr id="3" name="Picture 2" descr="A diagram of a heatmap&#10;&#10;Description automatically generated">
            <a:extLst>
              <a:ext uri="{FF2B5EF4-FFF2-40B4-BE49-F238E27FC236}">
                <a16:creationId xmlns:a16="http://schemas.microsoft.com/office/drawing/2014/main" id="{5ACA41D5-65B2-2971-526D-A26B3D86C2F6}"/>
              </a:ext>
            </a:extLst>
          </p:cNvPr>
          <p:cNvPicPr>
            <a:picLocks noChangeAspect="1"/>
          </p:cNvPicPr>
          <p:nvPr/>
        </p:nvPicPr>
        <p:blipFill>
          <a:blip r:embed="rId2"/>
          <a:stretch>
            <a:fillRect/>
          </a:stretch>
        </p:blipFill>
        <p:spPr>
          <a:xfrm>
            <a:off x="4538836" y="347662"/>
            <a:ext cx="7079110" cy="6067424"/>
          </a:xfrm>
          <a:prstGeom prst="rect">
            <a:avLst/>
          </a:prstGeom>
        </p:spPr>
      </p:pic>
    </p:spTree>
    <p:extLst>
      <p:ext uri="{BB962C8B-B14F-4D97-AF65-F5344CB8AC3E}">
        <p14:creationId xmlns:p14="http://schemas.microsoft.com/office/powerpoint/2010/main" val="3045624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id="{DA2E7C1E-2B5A-4BBA-AE51-1CD8C19309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6">
            <a:extLst>
              <a:ext uri="{FF2B5EF4-FFF2-40B4-BE49-F238E27FC236}">
                <a16:creationId xmlns:a16="http://schemas.microsoft.com/office/drawing/2014/main" id="{43DF76B1-5174-4FAF-9D19-FFEE98426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38200" y="720953"/>
            <a:ext cx="10515600" cy="5416094"/>
          </a:xfrm>
          <a:custGeom>
            <a:avLst/>
            <a:gdLst>
              <a:gd name="connsiteX0" fmla="*/ 0 w 10515600"/>
              <a:gd name="connsiteY0" fmla="*/ 0 h 5416094"/>
              <a:gd name="connsiteX1" fmla="*/ 552069 w 10515600"/>
              <a:gd name="connsiteY1" fmla="*/ 0 h 5416094"/>
              <a:gd name="connsiteX2" fmla="*/ 893826 w 10515600"/>
              <a:gd name="connsiteY2" fmla="*/ 0 h 5416094"/>
              <a:gd name="connsiteX3" fmla="*/ 1761363 w 10515600"/>
              <a:gd name="connsiteY3" fmla="*/ 0 h 5416094"/>
              <a:gd name="connsiteX4" fmla="*/ 2313432 w 10515600"/>
              <a:gd name="connsiteY4" fmla="*/ 0 h 5416094"/>
              <a:gd name="connsiteX5" fmla="*/ 2865501 w 10515600"/>
              <a:gd name="connsiteY5" fmla="*/ 0 h 5416094"/>
              <a:gd name="connsiteX6" fmla="*/ 3733038 w 10515600"/>
              <a:gd name="connsiteY6" fmla="*/ 0 h 5416094"/>
              <a:gd name="connsiteX7" fmla="*/ 4179951 w 10515600"/>
              <a:gd name="connsiteY7" fmla="*/ 0 h 5416094"/>
              <a:gd name="connsiteX8" fmla="*/ 5047488 w 10515600"/>
              <a:gd name="connsiteY8" fmla="*/ 0 h 5416094"/>
              <a:gd name="connsiteX9" fmla="*/ 5915025 w 10515600"/>
              <a:gd name="connsiteY9" fmla="*/ 0 h 5416094"/>
              <a:gd name="connsiteX10" fmla="*/ 6572250 w 10515600"/>
              <a:gd name="connsiteY10" fmla="*/ 0 h 5416094"/>
              <a:gd name="connsiteX11" fmla="*/ 7439787 w 10515600"/>
              <a:gd name="connsiteY11" fmla="*/ 0 h 5416094"/>
              <a:gd name="connsiteX12" fmla="*/ 7991856 w 10515600"/>
              <a:gd name="connsiteY12" fmla="*/ 0 h 5416094"/>
              <a:gd name="connsiteX13" fmla="*/ 8543925 w 10515600"/>
              <a:gd name="connsiteY13" fmla="*/ 0 h 5416094"/>
              <a:gd name="connsiteX14" fmla="*/ 9306306 w 10515600"/>
              <a:gd name="connsiteY14" fmla="*/ 0 h 5416094"/>
              <a:gd name="connsiteX15" fmla="*/ 9858375 w 10515600"/>
              <a:gd name="connsiteY15" fmla="*/ 0 h 5416094"/>
              <a:gd name="connsiteX16" fmla="*/ 10515600 w 10515600"/>
              <a:gd name="connsiteY16" fmla="*/ 0 h 5416094"/>
              <a:gd name="connsiteX17" fmla="*/ 10515600 w 10515600"/>
              <a:gd name="connsiteY17" fmla="*/ 785334 h 5416094"/>
              <a:gd name="connsiteX18" fmla="*/ 10515600 w 10515600"/>
              <a:gd name="connsiteY18" fmla="*/ 1516506 h 5416094"/>
              <a:gd name="connsiteX19" fmla="*/ 10515600 w 10515600"/>
              <a:gd name="connsiteY19" fmla="*/ 2247679 h 5416094"/>
              <a:gd name="connsiteX20" fmla="*/ 10515600 w 10515600"/>
              <a:gd name="connsiteY20" fmla="*/ 2762208 h 5416094"/>
              <a:gd name="connsiteX21" fmla="*/ 10515600 w 10515600"/>
              <a:gd name="connsiteY21" fmla="*/ 3330898 h 5416094"/>
              <a:gd name="connsiteX22" fmla="*/ 10515600 w 10515600"/>
              <a:gd name="connsiteY22" fmla="*/ 4062071 h 5416094"/>
              <a:gd name="connsiteX23" fmla="*/ 10515600 w 10515600"/>
              <a:gd name="connsiteY23" fmla="*/ 4684921 h 5416094"/>
              <a:gd name="connsiteX24" fmla="*/ 10515600 w 10515600"/>
              <a:gd name="connsiteY24" fmla="*/ 5416094 h 5416094"/>
              <a:gd name="connsiteX25" fmla="*/ 9753219 w 10515600"/>
              <a:gd name="connsiteY25" fmla="*/ 5416094 h 5416094"/>
              <a:gd name="connsiteX26" fmla="*/ 9411462 w 10515600"/>
              <a:gd name="connsiteY26" fmla="*/ 5416094 h 5416094"/>
              <a:gd name="connsiteX27" fmla="*/ 8754237 w 10515600"/>
              <a:gd name="connsiteY27" fmla="*/ 5416094 h 5416094"/>
              <a:gd name="connsiteX28" fmla="*/ 8307324 w 10515600"/>
              <a:gd name="connsiteY28" fmla="*/ 5416094 h 5416094"/>
              <a:gd name="connsiteX29" fmla="*/ 7544943 w 10515600"/>
              <a:gd name="connsiteY29" fmla="*/ 5416094 h 5416094"/>
              <a:gd name="connsiteX30" fmla="*/ 7098030 w 10515600"/>
              <a:gd name="connsiteY30" fmla="*/ 5416094 h 5416094"/>
              <a:gd name="connsiteX31" fmla="*/ 6335649 w 10515600"/>
              <a:gd name="connsiteY31" fmla="*/ 5416094 h 5416094"/>
              <a:gd name="connsiteX32" fmla="*/ 5993892 w 10515600"/>
              <a:gd name="connsiteY32" fmla="*/ 5416094 h 5416094"/>
              <a:gd name="connsiteX33" fmla="*/ 5231511 w 10515600"/>
              <a:gd name="connsiteY33" fmla="*/ 5416094 h 5416094"/>
              <a:gd name="connsiteX34" fmla="*/ 4784598 w 10515600"/>
              <a:gd name="connsiteY34" fmla="*/ 5416094 h 5416094"/>
              <a:gd name="connsiteX35" fmla="*/ 4442841 w 10515600"/>
              <a:gd name="connsiteY35" fmla="*/ 5416094 h 5416094"/>
              <a:gd name="connsiteX36" fmla="*/ 3995928 w 10515600"/>
              <a:gd name="connsiteY36" fmla="*/ 5416094 h 5416094"/>
              <a:gd name="connsiteX37" fmla="*/ 3233547 w 10515600"/>
              <a:gd name="connsiteY37" fmla="*/ 5416094 h 5416094"/>
              <a:gd name="connsiteX38" fmla="*/ 2786634 w 10515600"/>
              <a:gd name="connsiteY38" fmla="*/ 5416094 h 5416094"/>
              <a:gd name="connsiteX39" fmla="*/ 2444877 w 10515600"/>
              <a:gd name="connsiteY39" fmla="*/ 5416094 h 5416094"/>
              <a:gd name="connsiteX40" fmla="*/ 1997964 w 10515600"/>
              <a:gd name="connsiteY40" fmla="*/ 5416094 h 5416094"/>
              <a:gd name="connsiteX41" fmla="*/ 1445895 w 10515600"/>
              <a:gd name="connsiteY41" fmla="*/ 5416094 h 5416094"/>
              <a:gd name="connsiteX42" fmla="*/ 788670 w 10515600"/>
              <a:gd name="connsiteY42" fmla="*/ 5416094 h 5416094"/>
              <a:gd name="connsiteX43" fmla="*/ 0 w 10515600"/>
              <a:gd name="connsiteY43" fmla="*/ 5416094 h 5416094"/>
              <a:gd name="connsiteX44" fmla="*/ 0 w 10515600"/>
              <a:gd name="connsiteY44" fmla="*/ 4630760 h 5416094"/>
              <a:gd name="connsiteX45" fmla="*/ 0 w 10515600"/>
              <a:gd name="connsiteY45" fmla="*/ 3953749 h 5416094"/>
              <a:gd name="connsiteX46" fmla="*/ 0 w 10515600"/>
              <a:gd name="connsiteY46" fmla="*/ 3276737 h 5416094"/>
              <a:gd name="connsiteX47" fmla="*/ 0 w 10515600"/>
              <a:gd name="connsiteY47" fmla="*/ 2599725 h 5416094"/>
              <a:gd name="connsiteX48" fmla="*/ 0 w 10515600"/>
              <a:gd name="connsiteY48" fmla="*/ 1922713 h 5416094"/>
              <a:gd name="connsiteX49" fmla="*/ 0 w 10515600"/>
              <a:gd name="connsiteY49" fmla="*/ 1299863 h 5416094"/>
              <a:gd name="connsiteX50" fmla="*/ 0 w 10515600"/>
              <a:gd name="connsiteY50" fmla="*/ 0 h 5416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515600" h="5416094"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24919" y="196329"/>
                  <a:pt x="10549062" y="488432"/>
                  <a:pt x="10515600" y="785334"/>
                </a:cubicBezTo>
                <a:cubicBezTo>
                  <a:pt x="10482138" y="1082236"/>
                  <a:pt x="10536385" y="1323726"/>
                  <a:pt x="10515600" y="1516506"/>
                </a:cubicBezTo>
                <a:cubicBezTo>
                  <a:pt x="10494815" y="1709286"/>
                  <a:pt x="10546328" y="2097632"/>
                  <a:pt x="10515600" y="2247679"/>
                </a:cubicBezTo>
                <a:cubicBezTo>
                  <a:pt x="10484872" y="2397726"/>
                  <a:pt x="10491771" y="2577292"/>
                  <a:pt x="10515600" y="2762208"/>
                </a:cubicBezTo>
                <a:cubicBezTo>
                  <a:pt x="10539429" y="2947124"/>
                  <a:pt x="10511007" y="3105736"/>
                  <a:pt x="10515600" y="3330898"/>
                </a:cubicBezTo>
                <a:cubicBezTo>
                  <a:pt x="10520194" y="3556060"/>
                  <a:pt x="10497393" y="3882611"/>
                  <a:pt x="10515600" y="4062071"/>
                </a:cubicBezTo>
                <a:cubicBezTo>
                  <a:pt x="10533807" y="4241531"/>
                  <a:pt x="10544791" y="4505155"/>
                  <a:pt x="10515600" y="4684921"/>
                </a:cubicBezTo>
                <a:cubicBezTo>
                  <a:pt x="10486410" y="4864687"/>
                  <a:pt x="10497356" y="5246484"/>
                  <a:pt x="10515600" y="5416094"/>
                </a:cubicBezTo>
                <a:cubicBezTo>
                  <a:pt x="10245623" y="5445692"/>
                  <a:pt x="10029676" y="5415505"/>
                  <a:pt x="9753219" y="5416094"/>
                </a:cubicBezTo>
                <a:cubicBezTo>
                  <a:pt x="9476762" y="5416683"/>
                  <a:pt x="9553148" y="5422760"/>
                  <a:pt x="9411462" y="5416094"/>
                </a:cubicBezTo>
                <a:cubicBezTo>
                  <a:pt x="9269776" y="5409428"/>
                  <a:pt x="8927709" y="5385012"/>
                  <a:pt x="8754237" y="5416094"/>
                </a:cubicBezTo>
                <a:cubicBezTo>
                  <a:pt x="8580766" y="5447176"/>
                  <a:pt x="8413264" y="5410024"/>
                  <a:pt x="8307324" y="5416094"/>
                </a:cubicBezTo>
                <a:cubicBezTo>
                  <a:pt x="8201384" y="5422164"/>
                  <a:pt x="7912690" y="5421686"/>
                  <a:pt x="7544943" y="5416094"/>
                </a:cubicBezTo>
                <a:cubicBezTo>
                  <a:pt x="7177196" y="5410502"/>
                  <a:pt x="7304235" y="5418502"/>
                  <a:pt x="7098030" y="5416094"/>
                </a:cubicBezTo>
                <a:cubicBezTo>
                  <a:pt x="6891825" y="5413686"/>
                  <a:pt x="6541479" y="5434609"/>
                  <a:pt x="6335649" y="5416094"/>
                </a:cubicBezTo>
                <a:cubicBezTo>
                  <a:pt x="6129819" y="5397579"/>
                  <a:pt x="6106541" y="5402791"/>
                  <a:pt x="5993892" y="5416094"/>
                </a:cubicBezTo>
                <a:cubicBezTo>
                  <a:pt x="5881243" y="5429397"/>
                  <a:pt x="5545248" y="5437743"/>
                  <a:pt x="5231511" y="5416094"/>
                </a:cubicBezTo>
                <a:cubicBezTo>
                  <a:pt x="4917774" y="5394445"/>
                  <a:pt x="4963237" y="5426599"/>
                  <a:pt x="4784598" y="5416094"/>
                </a:cubicBezTo>
                <a:cubicBezTo>
                  <a:pt x="4605959" y="5405589"/>
                  <a:pt x="4605904" y="5406658"/>
                  <a:pt x="4442841" y="5416094"/>
                </a:cubicBezTo>
                <a:cubicBezTo>
                  <a:pt x="4279778" y="5425530"/>
                  <a:pt x="4177180" y="5426138"/>
                  <a:pt x="3995928" y="5416094"/>
                </a:cubicBezTo>
                <a:cubicBezTo>
                  <a:pt x="3814676" y="5406050"/>
                  <a:pt x="3516440" y="5429234"/>
                  <a:pt x="3233547" y="5416094"/>
                </a:cubicBezTo>
                <a:cubicBezTo>
                  <a:pt x="2950654" y="5402954"/>
                  <a:pt x="2884354" y="5436103"/>
                  <a:pt x="2786634" y="5416094"/>
                </a:cubicBezTo>
                <a:cubicBezTo>
                  <a:pt x="2688914" y="5396085"/>
                  <a:pt x="2522958" y="5423232"/>
                  <a:pt x="2444877" y="5416094"/>
                </a:cubicBezTo>
                <a:cubicBezTo>
                  <a:pt x="2366796" y="5408956"/>
                  <a:pt x="2104768" y="5395479"/>
                  <a:pt x="1997964" y="5416094"/>
                </a:cubicBezTo>
                <a:cubicBezTo>
                  <a:pt x="1891160" y="5436709"/>
                  <a:pt x="1573016" y="5412376"/>
                  <a:pt x="1445895" y="5416094"/>
                </a:cubicBezTo>
                <a:cubicBezTo>
                  <a:pt x="1318774" y="5419812"/>
                  <a:pt x="986443" y="5400529"/>
                  <a:pt x="788670" y="5416094"/>
                </a:cubicBezTo>
                <a:cubicBezTo>
                  <a:pt x="590897" y="5431659"/>
                  <a:pt x="363709" y="5381266"/>
                  <a:pt x="0" y="5416094"/>
                </a:cubicBezTo>
                <a:cubicBezTo>
                  <a:pt x="-22973" y="5218643"/>
                  <a:pt x="-26699" y="5010779"/>
                  <a:pt x="0" y="4630760"/>
                </a:cubicBezTo>
                <a:cubicBezTo>
                  <a:pt x="26699" y="4250741"/>
                  <a:pt x="-15389" y="4196664"/>
                  <a:pt x="0" y="3953749"/>
                </a:cubicBezTo>
                <a:cubicBezTo>
                  <a:pt x="15389" y="3710834"/>
                  <a:pt x="468" y="3611311"/>
                  <a:pt x="0" y="3276737"/>
                </a:cubicBezTo>
                <a:cubicBezTo>
                  <a:pt x="-468" y="2942163"/>
                  <a:pt x="15360" y="2781998"/>
                  <a:pt x="0" y="2599725"/>
                </a:cubicBezTo>
                <a:cubicBezTo>
                  <a:pt x="-15360" y="2417452"/>
                  <a:pt x="14816" y="2100232"/>
                  <a:pt x="0" y="1922713"/>
                </a:cubicBezTo>
                <a:cubicBezTo>
                  <a:pt x="-14816" y="1745194"/>
                  <a:pt x="-24648" y="1604167"/>
                  <a:pt x="0" y="1299863"/>
                </a:cubicBezTo>
                <a:cubicBezTo>
                  <a:pt x="24648" y="995559"/>
                  <a:pt x="2182" y="279525"/>
                  <a:pt x="0" y="0"/>
                </a:cubicBezTo>
                <a:close/>
              </a:path>
            </a:pathLst>
          </a:custGeom>
          <a:noFill/>
          <a:ln w="4762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C6B27CD6-269F-EA67-4F67-A99173522253}"/>
              </a:ext>
            </a:extLst>
          </p:cNvPr>
          <p:cNvPicPr>
            <a:picLocks noChangeAspect="1"/>
          </p:cNvPicPr>
          <p:nvPr/>
        </p:nvPicPr>
        <p:blipFill>
          <a:blip r:embed="rId2"/>
          <a:stretch>
            <a:fillRect/>
          </a:stretch>
        </p:blipFill>
        <p:spPr>
          <a:xfrm>
            <a:off x="2654598" y="914400"/>
            <a:ext cx="6806603" cy="4968819"/>
          </a:xfrm>
          <a:prstGeom prst="rect">
            <a:avLst/>
          </a:prstGeom>
        </p:spPr>
      </p:pic>
    </p:spTree>
    <p:extLst>
      <p:ext uri="{BB962C8B-B14F-4D97-AF65-F5344CB8AC3E}">
        <p14:creationId xmlns:p14="http://schemas.microsoft.com/office/powerpoint/2010/main" val="6637140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6653EE-B95E-2CB4-CCBF-F91C349C4DD2}"/>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400" kern="1200">
                <a:solidFill>
                  <a:schemeClr val="tx1"/>
                </a:solidFill>
                <a:latin typeface="+mj-lt"/>
                <a:ea typeface="+mj-ea"/>
                <a:cs typeface="+mj-cs"/>
              </a:rPr>
              <a:t>The count plot of target variables in the BAD attribute</a:t>
            </a:r>
          </a:p>
        </p:txBody>
      </p:sp>
      <p:sp>
        <p:nvSpPr>
          <p:cNvPr id="18"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330D69F-E358-9E8F-1F46-4C03F0A304FE}"/>
              </a:ext>
            </a:extLst>
          </p:cNvPr>
          <p:cNvPicPr>
            <a:picLocks noChangeAspect="1"/>
          </p:cNvPicPr>
          <p:nvPr/>
        </p:nvPicPr>
        <p:blipFill>
          <a:blip r:embed="rId2"/>
          <a:stretch>
            <a:fillRect/>
          </a:stretch>
        </p:blipFill>
        <p:spPr>
          <a:xfrm>
            <a:off x="4654296" y="710660"/>
            <a:ext cx="6903720" cy="5436679"/>
          </a:xfrm>
          <a:prstGeom prst="rect">
            <a:avLst/>
          </a:prstGeom>
        </p:spPr>
      </p:pic>
    </p:spTree>
    <p:extLst>
      <p:ext uri="{BB962C8B-B14F-4D97-AF65-F5344CB8AC3E}">
        <p14:creationId xmlns:p14="http://schemas.microsoft.com/office/powerpoint/2010/main" val="4238534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9663CD-E7B9-C46B-79F6-7ED9766B3BD6}"/>
              </a:ext>
            </a:extLst>
          </p:cNvPr>
          <p:cNvSpPr>
            <a:spLocks noGrp="1"/>
          </p:cNvSpPr>
          <p:nvPr>
            <p:ph type="title"/>
          </p:nvPr>
        </p:nvSpPr>
        <p:spPr>
          <a:xfrm>
            <a:off x="761800" y="762001"/>
            <a:ext cx="5334197" cy="1708242"/>
          </a:xfrm>
        </p:spPr>
        <p:txBody>
          <a:bodyPr anchor="ctr">
            <a:normAutofit/>
          </a:bodyPr>
          <a:lstStyle/>
          <a:p>
            <a:r>
              <a:rPr lang="en-US" sz="4000"/>
              <a:t>Models trained on the dataset</a:t>
            </a:r>
          </a:p>
        </p:txBody>
      </p:sp>
      <p:sp>
        <p:nvSpPr>
          <p:cNvPr id="3" name="Content Placeholder 2">
            <a:extLst>
              <a:ext uri="{FF2B5EF4-FFF2-40B4-BE49-F238E27FC236}">
                <a16:creationId xmlns:a16="http://schemas.microsoft.com/office/drawing/2014/main" id="{52C8F938-4C61-72ED-E8C9-12753E61C18C}"/>
              </a:ext>
            </a:extLst>
          </p:cNvPr>
          <p:cNvSpPr>
            <a:spLocks noGrp="1"/>
          </p:cNvSpPr>
          <p:nvPr>
            <p:ph idx="1"/>
          </p:nvPr>
        </p:nvSpPr>
        <p:spPr>
          <a:xfrm>
            <a:off x="761800" y="2470244"/>
            <a:ext cx="5334197" cy="3769835"/>
          </a:xfrm>
        </p:spPr>
        <p:txBody>
          <a:bodyPr vert="horz" lIns="91440" tIns="45720" rIns="91440" bIns="45720" rtlCol="0" anchor="ctr">
            <a:normAutofit/>
          </a:bodyPr>
          <a:lstStyle/>
          <a:p>
            <a:pPr marL="514350" indent="-514350">
              <a:buAutoNum type="arabicPeriod"/>
            </a:pPr>
            <a:r>
              <a:rPr lang="en-US" sz="2000"/>
              <a:t>Random Forest</a:t>
            </a:r>
          </a:p>
          <a:p>
            <a:pPr marL="514350" indent="-514350">
              <a:buAutoNum type="arabicPeriod"/>
            </a:pPr>
            <a:r>
              <a:rPr lang="en-US" sz="2000"/>
              <a:t>Naïve Bayes</a:t>
            </a:r>
          </a:p>
          <a:p>
            <a:pPr marL="514350" indent="-514350">
              <a:buAutoNum type="arabicPeriod"/>
            </a:pPr>
            <a:r>
              <a:rPr lang="en-US" sz="2000"/>
              <a:t>Artificial Neural Network</a:t>
            </a:r>
          </a:p>
          <a:p>
            <a:pPr marL="514350" indent="-514350">
              <a:buAutoNum type="arabicPeriod"/>
            </a:pPr>
            <a:r>
              <a:rPr lang="en-US" sz="2000"/>
              <a:t>K- Nearest Neighbours</a:t>
            </a:r>
          </a:p>
          <a:p>
            <a:pPr marL="514350" indent="-514350">
              <a:buAutoNum type="arabicPeriod"/>
            </a:pPr>
            <a:r>
              <a:rPr lang="en-US" sz="2000"/>
              <a:t>Support Vector Machines</a:t>
            </a:r>
          </a:p>
          <a:p>
            <a:pPr marL="514350" indent="-514350">
              <a:buAutoNum type="arabicPeriod"/>
            </a:pPr>
            <a:r>
              <a:rPr lang="en-US" sz="2000"/>
              <a:t>Classification and Regression Tree</a:t>
            </a:r>
          </a:p>
        </p:txBody>
      </p:sp>
      <p:pic>
        <p:nvPicPr>
          <p:cNvPr id="5" name="Picture 4" descr="A network formed by white dots">
            <a:extLst>
              <a:ext uri="{FF2B5EF4-FFF2-40B4-BE49-F238E27FC236}">
                <a16:creationId xmlns:a16="http://schemas.microsoft.com/office/drawing/2014/main" id="{2D726B54-B66E-DFDD-4E51-24BBACF69E94}"/>
              </a:ext>
            </a:extLst>
          </p:cNvPr>
          <p:cNvPicPr>
            <a:picLocks noChangeAspect="1"/>
          </p:cNvPicPr>
          <p:nvPr/>
        </p:nvPicPr>
        <p:blipFill rotWithShape="1">
          <a:blip r:embed="rId2"/>
          <a:srcRect l="40128" r="-3" b="-3"/>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10100094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3975DBE3-3079-64A9-F5DE-33A215DB82EE}"/>
              </a:ext>
            </a:extLst>
          </p:cNvPr>
          <p:cNvPicPr>
            <a:picLocks noChangeAspect="1"/>
          </p:cNvPicPr>
          <p:nvPr/>
        </p:nvPicPr>
        <p:blipFill>
          <a:blip r:embed="rId2"/>
          <a:stretch>
            <a:fillRect/>
          </a:stretch>
        </p:blipFill>
        <p:spPr>
          <a:xfrm>
            <a:off x="984930" y="643467"/>
            <a:ext cx="10222140" cy="5571065"/>
          </a:xfrm>
          <a:prstGeom prst="rect">
            <a:avLst/>
          </a:prstGeom>
          <a:ln>
            <a:noFill/>
          </a:ln>
        </p:spPr>
      </p:pic>
      <p:sp>
        <p:nvSpPr>
          <p:cNvPr id="20"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0A13218-6637-E359-4CE4-FBA70CDD7E17}"/>
              </a:ext>
            </a:extLst>
          </p:cNvPr>
          <p:cNvSpPr txBox="1"/>
          <p:nvPr/>
        </p:nvSpPr>
        <p:spPr>
          <a:xfrm>
            <a:off x="2951891" y="185351"/>
            <a:ext cx="502508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u="sng"/>
              <a:t>Random Forest Classifier</a:t>
            </a:r>
          </a:p>
        </p:txBody>
      </p:sp>
    </p:spTree>
    <p:extLst>
      <p:ext uri="{BB962C8B-B14F-4D97-AF65-F5344CB8AC3E}">
        <p14:creationId xmlns:p14="http://schemas.microsoft.com/office/powerpoint/2010/main" val="21386756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Isosceles Triangle 1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screenshot of a computer&#10;&#10;Description automatically generated">
            <a:extLst>
              <a:ext uri="{FF2B5EF4-FFF2-40B4-BE49-F238E27FC236}">
                <a16:creationId xmlns:a16="http://schemas.microsoft.com/office/drawing/2014/main" id="{7297D63A-9025-7C12-B1A4-23CE7518AFC3}"/>
              </a:ext>
            </a:extLst>
          </p:cNvPr>
          <p:cNvPicPr>
            <a:picLocks noChangeAspect="1"/>
          </p:cNvPicPr>
          <p:nvPr/>
        </p:nvPicPr>
        <p:blipFill>
          <a:blip r:embed="rId2"/>
          <a:stretch>
            <a:fillRect/>
          </a:stretch>
        </p:blipFill>
        <p:spPr>
          <a:xfrm>
            <a:off x="790225" y="643467"/>
            <a:ext cx="10611550" cy="5571065"/>
          </a:xfrm>
          <a:prstGeom prst="rect">
            <a:avLst/>
          </a:prstGeom>
          <a:ln>
            <a:noFill/>
          </a:ln>
        </p:spPr>
      </p:pic>
      <p:sp>
        <p:nvSpPr>
          <p:cNvPr id="19" name="Isosceles Triangle 1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81CC924-052C-15DA-409C-2C9F289A5D2C}"/>
              </a:ext>
            </a:extLst>
          </p:cNvPr>
          <p:cNvSpPr txBox="1"/>
          <p:nvPr/>
        </p:nvSpPr>
        <p:spPr>
          <a:xfrm>
            <a:off x="3720756" y="185351"/>
            <a:ext cx="3885513"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t>Naïve Bayes Classifier</a:t>
            </a:r>
          </a:p>
        </p:txBody>
      </p:sp>
    </p:spTree>
    <p:extLst>
      <p:ext uri="{BB962C8B-B14F-4D97-AF65-F5344CB8AC3E}">
        <p14:creationId xmlns:p14="http://schemas.microsoft.com/office/powerpoint/2010/main" val="32373320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15</Slides>
  <Notes>0</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  Group: 10 Section: A Project: Prediction of Loan Default (Status) using Home Equity Credit Data from the US  </vt:lpstr>
      <vt:lpstr>Introduction and Problem Statement</vt:lpstr>
      <vt:lpstr>Description of the Dataset</vt:lpstr>
      <vt:lpstr>Correlation heatmap displaying the correlation coefficients between pairs of numerical features in the dataset.</vt:lpstr>
      <vt:lpstr>PowerPoint Presentation</vt:lpstr>
      <vt:lpstr>The count plot of target variables in the BAD attribute</vt:lpstr>
      <vt:lpstr>Models trained on the dataset</vt:lpstr>
      <vt:lpstr>PowerPoint Presentation</vt:lpstr>
      <vt:lpstr>PowerPoint Presentation</vt:lpstr>
      <vt:lpstr>PowerPoint Presentation</vt:lpstr>
      <vt:lpstr>PowerPoint Presentation</vt:lpstr>
      <vt:lpstr>PowerPoint Presentation</vt:lpstr>
      <vt:lpstr>PowerPoint Presentation</vt:lpstr>
      <vt:lpstr>Model comparison &amp; Conclusion </vt:lpstr>
      <vt:lpstr>Accuracy vs F-1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11</cp:revision>
  <dcterms:created xsi:type="dcterms:W3CDTF">2024-04-18T22:04:57Z</dcterms:created>
  <dcterms:modified xsi:type="dcterms:W3CDTF">2024-04-19T18:29:25Z</dcterms:modified>
</cp:coreProperties>
</file>